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303" r:id="rId2"/>
    <p:sldId id="304" r:id="rId3"/>
    <p:sldId id="305" r:id="rId4"/>
    <p:sldId id="306" r:id="rId5"/>
    <p:sldId id="310" r:id="rId6"/>
    <p:sldId id="311" r:id="rId7"/>
    <p:sldId id="312" r:id="rId8"/>
    <p:sldId id="307" r:id="rId9"/>
    <p:sldId id="308"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Hasbrook" initials="BH" lastIdx="7" clrIdx="0">
    <p:extLst>
      <p:ext uri="{19B8F6BF-5375-455C-9EA6-DF929625EA0E}">
        <p15:presenceInfo xmlns:p15="http://schemas.microsoft.com/office/powerpoint/2012/main" userId="S-1-5-21-4119268606-485517860-1326300906-7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0" autoAdjust="0"/>
    <p:restoredTop sz="94660"/>
  </p:normalViewPr>
  <p:slideViewPr>
    <p:cSldViewPr>
      <p:cViewPr varScale="1">
        <p:scale>
          <a:sx n="77" d="100"/>
          <a:sy n="77" d="100"/>
        </p:scale>
        <p:origin x="1052"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fontAlgn="auto">
              <a:spcBef>
                <a:spcPts val="0"/>
              </a:spcBef>
              <a:spcAft>
                <a:spcPts val="0"/>
              </a:spcAft>
              <a:defRPr sz="1200">
                <a:latin typeface="+mn-lt"/>
              </a:defRPr>
            </a:lvl1pPr>
          </a:lstStyle>
          <a:p>
            <a:pPr>
              <a:defRPr/>
            </a:pPr>
            <a:fld id="{28782F31-5FBD-4041-9F41-E51CB53FE706}" type="datetimeFigureOut">
              <a:rPr lang="en-US"/>
              <a:pPr>
                <a:defRPr/>
              </a:pPr>
              <a:t>4/7/2015</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fontAlgn="auto">
              <a:spcBef>
                <a:spcPts val="0"/>
              </a:spcBef>
              <a:spcAft>
                <a:spcPts val="0"/>
              </a:spcAft>
              <a:defRPr sz="1200">
                <a:latin typeface="+mn-lt"/>
              </a:defRPr>
            </a:lvl1pPr>
          </a:lstStyle>
          <a:p>
            <a:pPr>
              <a:defRPr/>
            </a:pPr>
            <a:fld id="{EEE1CC44-D366-42D3-BC7F-0069724CECDF}" type="slidenum">
              <a:rPr lang="en-US"/>
              <a:pPr>
                <a:defRPr/>
              </a:pPr>
              <a:t>‹#›</a:t>
            </a:fld>
            <a:endParaRPr lang="en-US" dirty="0"/>
          </a:p>
        </p:txBody>
      </p:sp>
    </p:spTree>
    <p:extLst>
      <p:ext uri="{BB962C8B-B14F-4D97-AF65-F5344CB8AC3E}">
        <p14:creationId xmlns:p14="http://schemas.microsoft.com/office/powerpoint/2010/main" val="2729556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58B1B-BD10-477D-BCE0-DE6E41FE9E21}" type="slidenum">
              <a:rPr lang="en-US" smtClean="0"/>
              <a:pPr/>
              <a:t>1</a:t>
            </a:fld>
            <a:endParaRPr lang="en-US" dirty="0"/>
          </a:p>
        </p:txBody>
      </p:sp>
    </p:spTree>
    <p:extLst>
      <p:ext uri="{BB962C8B-B14F-4D97-AF65-F5344CB8AC3E}">
        <p14:creationId xmlns:p14="http://schemas.microsoft.com/office/powerpoint/2010/main" val="170681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58B1B-BD10-477D-BCE0-DE6E41FE9E21}" type="slidenum">
              <a:rPr lang="en-US" smtClean="0"/>
              <a:pPr/>
              <a:t>2</a:t>
            </a:fld>
            <a:endParaRPr lang="en-US" dirty="0"/>
          </a:p>
        </p:txBody>
      </p:sp>
    </p:spTree>
    <p:extLst>
      <p:ext uri="{BB962C8B-B14F-4D97-AF65-F5344CB8AC3E}">
        <p14:creationId xmlns:p14="http://schemas.microsoft.com/office/powerpoint/2010/main" val="56447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58B1B-BD10-477D-BCE0-DE6E41FE9E21}" type="slidenum">
              <a:rPr lang="en-US" smtClean="0"/>
              <a:pPr/>
              <a:t>3</a:t>
            </a:fld>
            <a:endParaRPr lang="en-US" dirty="0"/>
          </a:p>
        </p:txBody>
      </p:sp>
    </p:spTree>
    <p:extLst>
      <p:ext uri="{BB962C8B-B14F-4D97-AF65-F5344CB8AC3E}">
        <p14:creationId xmlns:p14="http://schemas.microsoft.com/office/powerpoint/2010/main" val="319972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58B1B-BD10-477D-BCE0-DE6E41FE9E21}" type="slidenum">
              <a:rPr lang="en-US" smtClean="0"/>
              <a:pPr/>
              <a:t>4</a:t>
            </a:fld>
            <a:endParaRPr lang="en-US" dirty="0"/>
          </a:p>
        </p:txBody>
      </p:sp>
    </p:spTree>
    <p:extLst>
      <p:ext uri="{BB962C8B-B14F-4D97-AF65-F5344CB8AC3E}">
        <p14:creationId xmlns:p14="http://schemas.microsoft.com/office/powerpoint/2010/main" val="413047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58B1B-BD10-477D-BCE0-DE6E41FE9E21}" type="slidenum">
              <a:rPr lang="en-US" smtClean="0"/>
              <a:pPr/>
              <a:t>5</a:t>
            </a:fld>
            <a:endParaRPr lang="en-US" dirty="0"/>
          </a:p>
        </p:txBody>
      </p:sp>
    </p:spTree>
    <p:extLst>
      <p:ext uri="{BB962C8B-B14F-4D97-AF65-F5344CB8AC3E}">
        <p14:creationId xmlns:p14="http://schemas.microsoft.com/office/powerpoint/2010/main" val="57375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58B1B-BD10-477D-BCE0-DE6E41FE9E21}" type="slidenum">
              <a:rPr lang="en-US" smtClean="0"/>
              <a:pPr/>
              <a:t>6</a:t>
            </a:fld>
            <a:endParaRPr lang="en-US" dirty="0"/>
          </a:p>
        </p:txBody>
      </p:sp>
    </p:spTree>
    <p:extLst>
      <p:ext uri="{BB962C8B-B14F-4D97-AF65-F5344CB8AC3E}">
        <p14:creationId xmlns:p14="http://schemas.microsoft.com/office/powerpoint/2010/main" val="312021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58B1B-BD10-477D-BCE0-DE6E41FE9E21}" type="slidenum">
              <a:rPr lang="en-US" smtClean="0"/>
              <a:pPr/>
              <a:t>7</a:t>
            </a:fld>
            <a:endParaRPr lang="en-US" dirty="0"/>
          </a:p>
        </p:txBody>
      </p:sp>
    </p:spTree>
    <p:extLst>
      <p:ext uri="{BB962C8B-B14F-4D97-AF65-F5344CB8AC3E}">
        <p14:creationId xmlns:p14="http://schemas.microsoft.com/office/powerpoint/2010/main" val="373190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58B1B-BD10-477D-BCE0-DE6E41FE9E21}" type="slidenum">
              <a:rPr lang="en-US" smtClean="0"/>
              <a:pPr/>
              <a:t>8</a:t>
            </a:fld>
            <a:endParaRPr lang="en-US" dirty="0"/>
          </a:p>
        </p:txBody>
      </p:sp>
    </p:spTree>
    <p:extLst>
      <p:ext uri="{BB962C8B-B14F-4D97-AF65-F5344CB8AC3E}">
        <p14:creationId xmlns:p14="http://schemas.microsoft.com/office/powerpoint/2010/main" val="205250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958B1B-BD10-477D-BCE0-DE6E41FE9E21}" type="slidenum">
              <a:rPr lang="en-US" smtClean="0"/>
              <a:pPr/>
              <a:t>9</a:t>
            </a:fld>
            <a:endParaRPr lang="en-US" dirty="0"/>
          </a:p>
        </p:txBody>
      </p:sp>
    </p:spTree>
    <p:extLst>
      <p:ext uri="{BB962C8B-B14F-4D97-AF65-F5344CB8AC3E}">
        <p14:creationId xmlns:p14="http://schemas.microsoft.com/office/powerpoint/2010/main" val="4088342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29C5E3-2406-426B-8B30-EA5734E39E0D}" type="datetime1">
              <a:rPr lang="en-US"/>
              <a:pPr>
                <a:defRPr/>
              </a:pPr>
              <a:t>4/7/2015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AA41EA-E7D7-4DA8-89F1-D8FFFDBE2214}" type="slidenum">
              <a:rPr lang="en-US"/>
              <a:pPr>
                <a:defRPr/>
              </a:pPr>
              <a:t>‹#›</a:t>
            </a:fld>
            <a:endParaRPr lang="en-US" dirty="0"/>
          </a:p>
        </p:txBody>
      </p:sp>
      <p:grpSp>
        <p:nvGrpSpPr>
          <p:cNvPr id="7" name="Group 6"/>
          <p:cNvGrpSpPr/>
          <p:nvPr userDrawn="1"/>
        </p:nvGrpSpPr>
        <p:grpSpPr>
          <a:xfrm>
            <a:off x="0" y="0"/>
            <a:ext cx="9144000" cy="1243800"/>
            <a:chOff x="0" y="0"/>
            <a:chExt cx="9144000" cy="12438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41C5DB-F610-47D7-A76D-281897A098C9}" type="datetime1">
              <a:rPr lang="en-US"/>
              <a:pPr>
                <a:defRPr/>
              </a:pPr>
              <a:t>4/7/2015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893B2B-A933-4172-8FE4-53FF7D100CB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2BDA53-99E9-4D34-90F9-0A467CB04DE1}" type="datetime1">
              <a:rPr lang="en-US"/>
              <a:pPr>
                <a:defRPr/>
              </a:pPr>
              <a:t>4/7/2015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075F3E-E50F-49BC-941B-62FB9810BC5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96ED95-1BB8-488E-AB9E-85F071DD36C7}" type="slidenum">
              <a:rPr lang="en-US"/>
              <a:pPr>
                <a:defRPr/>
              </a:pPr>
              <a:t>‹#›</a:t>
            </a:fld>
            <a:endParaRPr lang="en-US" dirty="0"/>
          </a:p>
        </p:txBody>
      </p:sp>
      <p:grpSp>
        <p:nvGrpSpPr>
          <p:cNvPr id="7" name="Group 6"/>
          <p:cNvGrpSpPr/>
          <p:nvPr userDrawn="1"/>
        </p:nvGrpSpPr>
        <p:grpSpPr>
          <a:xfrm>
            <a:off x="0" y="0"/>
            <a:ext cx="9144000" cy="1243800"/>
            <a:chOff x="0" y="0"/>
            <a:chExt cx="9144000" cy="12438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sp>
        <p:nvSpPr>
          <p:cNvPr id="2" name="Title 1"/>
          <p:cNvSpPr>
            <a:spLocks noGrp="1"/>
          </p:cNvSpPr>
          <p:nvPr>
            <p:ph type="title"/>
          </p:nvPr>
        </p:nvSpPr>
        <p:spPr>
          <a:xfrm>
            <a:off x="2743200" y="0"/>
            <a:ext cx="6705600" cy="1143000"/>
          </a:xfrm>
        </p:spPr>
        <p:txBody>
          <a:bodyPr/>
          <a:lstStyle>
            <a:lvl1pPr algn="l">
              <a:defRPr sz="3200" b="1"/>
            </a:lvl1pPr>
          </a:lstStyle>
          <a:p>
            <a:r>
              <a:rPr lang="en-US" dirty="0" smtClean="0"/>
              <a:t>Click to edit Master 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0"/>
            <a:ext cx="9144000" cy="762000"/>
          </a:xfrm>
          <a:prstGeom prst="rect">
            <a:avLst/>
          </a:prstGeom>
        </p:spPr>
      </p:pic>
      <p:sp>
        <p:nvSpPr>
          <p:cNvPr id="13" name="TextBox 12"/>
          <p:cNvSpPr txBox="1"/>
          <p:nvPr userDrawn="1"/>
        </p:nvSpPr>
        <p:spPr>
          <a:xfrm>
            <a:off x="152400" y="6215390"/>
            <a:ext cx="2743200" cy="523220"/>
          </a:xfrm>
          <a:prstGeom prst="rect">
            <a:avLst/>
          </a:prstGeom>
          <a:noFill/>
        </p:spPr>
        <p:txBody>
          <a:bodyPr wrap="square" rtlCol="0">
            <a:spAutoFit/>
          </a:bodyPr>
          <a:lstStyle/>
          <a:p>
            <a:r>
              <a:rPr lang="en-US" sz="1400" b="1" i="1" dirty="0" smtClean="0"/>
              <a:t>Annual Meeting</a:t>
            </a:r>
          </a:p>
          <a:p>
            <a:r>
              <a:rPr lang="en-US" sz="1400" b="1" i="1" dirty="0" smtClean="0"/>
              <a:t>December 17, 2014</a:t>
            </a:r>
            <a:endParaRPr lang="en-US" sz="1400" b="1" i="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DC13FBC-81C0-4750-97E2-0C5F168C2E5D}" type="datetime1">
              <a:rPr lang="en-US"/>
              <a:pPr>
                <a:defRPr/>
              </a:pPr>
              <a:t>4/7/2015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65EA30-69EF-49E6-A9DC-15A02A87A36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pPr>
              <a:defRPr/>
            </a:pPr>
            <a:fld id="{723C41F7-4E24-4AA6-B8FE-0E7940D26838}" type="slidenum">
              <a:rPr lang="en-US"/>
              <a:pPr>
                <a:defRPr/>
              </a:pPr>
              <a:t>‹#›</a:t>
            </a:fld>
            <a:endParaRPr lang="en-US" dirty="0"/>
          </a:p>
        </p:txBody>
      </p:sp>
      <p:grpSp>
        <p:nvGrpSpPr>
          <p:cNvPr id="8" name="Group 7"/>
          <p:cNvGrpSpPr/>
          <p:nvPr userDrawn="1"/>
        </p:nvGrpSpPr>
        <p:grpSpPr>
          <a:xfrm>
            <a:off x="0" y="0"/>
            <a:ext cx="9144000" cy="1243800"/>
            <a:chOff x="0" y="0"/>
            <a:chExt cx="9144000" cy="124380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sp>
        <p:nvSpPr>
          <p:cNvPr id="11" name="Title 1"/>
          <p:cNvSpPr>
            <a:spLocks noGrp="1"/>
          </p:cNvSpPr>
          <p:nvPr>
            <p:ph type="title"/>
          </p:nvPr>
        </p:nvSpPr>
        <p:spPr>
          <a:xfrm>
            <a:off x="2743200" y="0"/>
            <a:ext cx="6705600" cy="1143000"/>
          </a:xfrm>
        </p:spPr>
        <p:txBody>
          <a:bodyPr/>
          <a:lstStyle>
            <a:lvl1pPr algn="l">
              <a:defRPr sz="3200" b="1"/>
            </a:lvl1pPr>
          </a:lstStyle>
          <a:p>
            <a:r>
              <a:rPr lang="en-US" dirty="0" smtClean="0"/>
              <a:t>Click to edit Master title style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000"/>
            <a:ext cx="9144000" cy="762000"/>
          </a:xfrm>
          <a:prstGeom prst="rect">
            <a:avLst/>
          </a:prstGeom>
        </p:spPr>
      </p:pic>
      <p:sp>
        <p:nvSpPr>
          <p:cNvPr id="13" name="TextBox 12"/>
          <p:cNvSpPr txBox="1"/>
          <p:nvPr userDrawn="1"/>
        </p:nvSpPr>
        <p:spPr>
          <a:xfrm>
            <a:off x="152400" y="6215390"/>
            <a:ext cx="2743200" cy="523220"/>
          </a:xfrm>
          <a:prstGeom prst="rect">
            <a:avLst/>
          </a:prstGeom>
          <a:noFill/>
        </p:spPr>
        <p:txBody>
          <a:bodyPr wrap="square" rtlCol="0">
            <a:spAutoFit/>
          </a:bodyPr>
          <a:lstStyle/>
          <a:p>
            <a:r>
              <a:rPr lang="en-US" sz="1400" b="1" i="1" dirty="0" smtClean="0"/>
              <a:t>Annual Meeting</a:t>
            </a:r>
          </a:p>
          <a:p>
            <a:r>
              <a:rPr lang="en-US" sz="1400" b="1" i="1" dirty="0" smtClean="0"/>
              <a:t>December 13, 2013</a:t>
            </a:r>
            <a:endParaRPr lang="en-US" sz="1400" b="1" i="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BC24EA-5A81-40D9-92BF-DA0C8242B2C8}" type="datetime1">
              <a:rPr lang="en-US"/>
              <a:pPr>
                <a:defRPr/>
              </a:pPr>
              <a:t>4/7/2015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4F5CA3C-BC1F-4377-9E42-A664E1D1C5E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pPr>
              <a:defRPr/>
            </a:pPr>
            <a:fld id="{62795566-CCAE-403D-BBA2-DF5A244286D9}" type="slidenum">
              <a:rPr lang="en-US"/>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000"/>
            <a:ext cx="9144000" cy="762000"/>
          </a:xfrm>
          <a:prstGeom prst="rect">
            <a:avLst/>
          </a:prstGeom>
        </p:spPr>
      </p:pic>
      <p:grpSp>
        <p:nvGrpSpPr>
          <p:cNvPr id="7" name="Group 6"/>
          <p:cNvGrpSpPr/>
          <p:nvPr userDrawn="1"/>
        </p:nvGrpSpPr>
        <p:grpSpPr>
          <a:xfrm>
            <a:off x="0" y="0"/>
            <a:ext cx="9144000" cy="1243800"/>
            <a:chOff x="0" y="0"/>
            <a:chExt cx="9144000" cy="12438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sp>
        <p:nvSpPr>
          <p:cNvPr id="10" name="Title 1"/>
          <p:cNvSpPr>
            <a:spLocks noGrp="1"/>
          </p:cNvSpPr>
          <p:nvPr>
            <p:ph type="title"/>
          </p:nvPr>
        </p:nvSpPr>
        <p:spPr>
          <a:xfrm>
            <a:off x="2743200" y="0"/>
            <a:ext cx="6705600" cy="1143000"/>
          </a:xfrm>
        </p:spPr>
        <p:txBody>
          <a:bodyPr/>
          <a:lstStyle>
            <a:lvl1pPr algn="l">
              <a:defRPr sz="3200" b="1"/>
            </a:lvl1pPr>
          </a:lstStyle>
          <a:p>
            <a:r>
              <a:rPr lang="en-US" dirty="0" smtClean="0"/>
              <a:t>Click to edit Master title style</a:t>
            </a:r>
            <a:endParaRPr lang="en-US" dirty="0"/>
          </a:p>
        </p:txBody>
      </p:sp>
      <p:sp>
        <p:nvSpPr>
          <p:cNvPr id="11" name="TextBox 10"/>
          <p:cNvSpPr txBox="1"/>
          <p:nvPr userDrawn="1"/>
        </p:nvSpPr>
        <p:spPr>
          <a:xfrm>
            <a:off x="152400" y="6215390"/>
            <a:ext cx="2743200" cy="523220"/>
          </a:xfrm>
          <a:prstGeom prst="rect">
            <a:avLst/>
          </a:prstGeom>
          <a:noFill/>
        </p:spPr>
        <p:txBody>
          <a:bodyPr wrap="square" rtlCol="0">
            <a:spAutoFit/>
          </a:bodyPr>
          <a:lstStyle/>
          <a:p>
            <a:r>
              <a:rPr lang="en-US" sz="1400" b="1" i="1" dirty="0" smtClean="0"/>
              <a:t>Annual Meeting</a:t>
            </a:r>
          </a:p>
          <a:p>
            <a:r>
              <a:rPr lang="en-US" sz="1400" b="1" i="1" dirty="0" smtClean="0"/>
              <a:t>December 13, 2013</a:t>
            </a:r>
            <a:endParaRPr lang="en-US" sz="1400" b="1" i="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1B391F-EAF3-4DD1-B1BF-B80154E84726}" type="datetime1">
              <a:rPr lang="en-US"/>
              <a:pPr>
                <a:defRPr/>
              </a:pPr>
              <a:t>4/7/2015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5A40B49-2C20-4156-B1D4-4388ABB537A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A7FD48-7E66-4B6F-8CD3-30A682FE4E1F}" type="datetime1">
              <a:rPr lang="en-US"/>
              <a:pPr>
                <a:defRPr/>
              </a:pPr>
              <a:t>4/7/2015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4751242-FA56-4F70-9DF9-57D4D297DC9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E05AE5-0DD9-4E80-8326-3443860A6770}" type="datetime1">
              <a:rPr lang="en-US"/>
              <a:pPr>
                <a:defRPr/>
              </a:pPr>
              <a:t>4/7/2015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F5D157-941E-4D65-B1F7-6732696B25B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AD96BA-1112-472E-BAA4-7FAA0C031260}" type="datetime1">
              <a:rPr lang="en-US"/>
              <a:pPr>
                <a:defRPr/>
              </a:pPr>
              <a:t>4/7/2015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1FB5044-3CF0-48BA-8C55-C263AE8BD3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6338"/>
            <a:ext cx="9144000" cy="5591662"/>
          </a:xfrm>
          <a:prstGeom prst="rect">
            <a:avLst/>
          </a:prstGeom>
        </p:spPr>
      </p:pic>
      <p:grpSp>
        <p:nvGrpSpPr>
          <p:cNvPr id="7" name="Group 6"/>
          <p:cNvGrpSpPr/>
          <p:nvPr/>
        </p:nvGrpSpPr>
        <p:grpSpPr>
          <a:xfrm>
            <a:off x="0" y="0"/>
            <a:ext cx="9144000" cy="1243800"/>
            <a:chOff x="0" y="0"/>
            <a:chExt cx="9144000" cy="124380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sp>
        <p:nvSpPr>
          <p:cNvPr id="11" name="TextBox 10"/>
          <p:cNvSpPr txBox="1"/>
          <p:nvPr/>
        </p:nvSpPr>
        <p:spPr>
          <a:xfrm>
            <a:off x="266700" y="1327070"/>
            <a:ext cx="4419600" cy="646331"/>
          </a:xfrm>
          <a:prstGeom prst="rect">
            <a:avLst/>
          </a:prstGeom>
          <a:noFill/>
        </p:spPr>
        <p:txBody>
          <a:bodyPr wrap="square" rtlCol="0">
            <a:spAutoFit/>
          </a:bodyPr>
          <a:lstStyle/>
          <a:p>
            <a:r>
              <a:rPr lang="en-US" dirty="0" smtClean="0"/>
              <a:t>David </a:t>
            </a:r>
            <a:r>
              <a:rPr lang="en-US" dirty="0"/>
              <a:t>Dennis, CSHO, </a:t>
            </a:r>
            <a:r>
              <a:rPr lang="en-US" dirty="0" smtClean="0"/>
              <a:t>SSH  </a:t>
            </a:r>
            <a:endParaRPr lang="en-US" dirty="0"/>
          </a:p>
          <a:p>
            <a:r>
              <a:rPr lang="en-US" dirty="0" smtClean="0"/>
              <a:t>Director of Safety, </a:t>
            </a:r>
            <a:r>
              <a:rPr lang="en-US" dirty="0"/>
              <a:t>OHL USA </a:t>
            </a:r>
            <a:endParaRPr lang="en-US" dirty="0" smtClean="0"/>
          </a:p>
        </p:txBody>
      </p:sp>
      <p:pic>
        <p:nvPicPr>
          <p:cNvPr id="3" name="Picture 2"/>
          <p:cNvPicPr>
            <a:picLocks noChangeAspect="1"/>
          </p:cNvPicPr>
          <p:nvPr/>
        </p:nvPicPr>
        <p:blipFill>
          <a:blip r:embed="rId6"/>
          <a:stretch>
            <a:fillRect/>
          </a:stretch>
        </p:blipFill>
        <p:spPr>
          <a:xfrm>
            <a:off x="3009900" y="70570"/>
            <a:ext cx="3124200" cy="1102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0" y="0"/>
            <a:ext cx="9144000" cy="1243800"/>
            <a:chOff x="0" y="0"/>
            <a:chExt cx="9144000" cy="12438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pic>
        <p:nvPicPr>
          <p:cNvPr id="3" name="Picture 2"/>
          <p:cNvPicPr>
            <a:picLocks noChangeAspect="1"/>
          </p:cNvPicPr>
          <p:nvPr/>
        </p:nvPicPr>
        <p:blipFill>
          <a:blip r:embed="rId5"/>
          <a:stretch>
            <a:fillRect/>
          </a:stretch>
        </p:blipFill>
        <p:spPr>
          <a:xfrm>
            <a:off x="3276600" y="136125"/>
            <a:ext cx="2752725" cy="971550"/>
          </a:xfrm>
          <a:prstGeom prst="rect">
            <a:avLst/>
          </a:prstGeom>
        </p:spPr>
      </p:pic>
      <p:sp>
        <p:nvSpPr>
          <p:cNvPr id="4" name="Rectangle 3"/>
          <p:cNvSpPr/>
          <p:nvPr/>
        </p:nvSpPr>
        <p:spPr>
          <a:xfrm>
            <a:off x="1752600" y="1752600"/>
            <a:ext cx="4572000" cy="1200329"/>
          </a:xfrm>
          <a:prstGeom prst="rect">
            <a:avLst/>
          </a:prstGeom>
        </p:spPr>
        <p:txBody>
          <a:bodyPr>
            <a:spAutoFit/>
          </a:bodyPr>
          <a:lstStyle/>
          <a:p>
            <a:r>
              <a:rPr lang="en-US" dirty="0" smtClean="0"/>
              <a:t>Each year in Texas, there are approximately 15,000 crashes and more than 100 people killed in highway construction and maintenance zones</a:t>
            </a:r>
            <a:endParaRPr lang="en-US" dirty="0"/>
          </a:p>
        </p:txBody>
      </p:sp>
      <p:sp>
        <p:nvSpPr>
          <p:cNvPr id="8" name="Rectangle 7"/>
          <p:cNvSpPr/>
          <p:nvPr/>
        </p:nvSpPr>
        <p:spPr>
          <a:xfrm>
            <a:off x="1752600" y="3260146"/>
            <a:ext cx="4572000" cy="1477328"/>
          </a:xfrm>
          <a:prstGeom prst="rect">
            <a:avLst/>
          </a:prstGeom>
        </p:spPr>
        <p:txBody>
          <a:bodyPr>
            <a:spAutoFit/>
          </a:bodyPr>
          <a:lstStyle/>
          <a:p>
            <a:r>
              <a:rPr lang="en-US" dirty="0"/>
              <a:t>Motorists traveling through work zones make up the majority of fatalities. The two leading factors for work zone crashes are failure to control speed and driver </a:t>
            </a:r>
            <a:r>
              <a:rPr lang="en-US" dirty="0" smtClean="0"/>
              <a:t>inattention.</a:t>
            </a:r>
            <a:endParaRPr lang="en-US" dirty="0"/>
          </a:p>
        </p:txBody>
      </p:sp>
      <p:sp>
        <p:nvSpPr>
          <p:cNvPr id="9" name="Rectangle 8"/>
          <p:cNvSpPr/>
          <p:nvPr/>
        </p:nvSpPr>
        <p:spPr>
          <a:xfrm>
            <a:off x="1752600" y="5105400"/>
            <a:ext cx="4572000" cy="1477328"/>
          </a:xfrm>
          <a:prstGeom prst="rect">
            <a:avLst/>
          </a:prstGeom>
        </p:spPr>
        <p:txBody>
          <a:bodyPr>
            <a:spAutoFit/>
          </a:bodyPr>
          <a:lstStyle/>
          <a:p>
            <a:r>
              <a:rPr lang="en-US" dirty="0"/>
              <a:t>In Texas, there can be as many as 2,500 active work zones at any given time. There are currently 20 active work zones along Interstate 35 in Texas, encompassing 109.6 miles from north to south. </a:t>
            </a:r>
          </a:p>
        </p:txBody>
      </p:sp>
      <p:pic>
        <p:nvPicPr>
          <p:cNvPr id="10" name="Picture 9"/>
          <p:cNvPicPr>
            <a:picLocks noChangeAspect="1"/>
          </p:cNvPicPr>
          <p:nvPr/>
        </p:nvPicPr>
        <p:blipFill>
          <a:blip r:embed="rId6"/>
          <a:stretch>
            <a:fillRect/>
          </a:stretch>
        </p:blipFill>
        <p:spPr>
          <a:xfrm>
            <a:off x="762000" y="1977974"/>
            <a:ext cx="595313" cy="749580"/>
          </a:xfrm>
          <a:prstGeom prst="rect">
            <a:avLst/>
          </a:prstGeom>
        </p:spPr>
      </p:pic>
      <p:pic>
        <p:nvPicPr>
          <p:cNvPr id="13" name="Picture 12"/>
          <p:cNvPicPr>
            <a:picLocks noChangeAspect="1"/>
          </p:cNvPicPr>
          <p:nvPr/>
        </p:nvPicPr>
        <p:blipFill>
          <a:blip r:embed="rId6"/>
          <a:stretch>
            <a:fillRect/>
          </a:stretch>
        </p:blipFill>
        <p:spPr>
          <a:xfrm>
            <a:off x="820553" y="3624020"/>
            <a:ext cx="595313" cy="749580"/>
          </a:xfrm>
          <a:prstGeom prst="rect">
            <a:avLst/>
          </a:prstGeom>
        </p:spPr>
      </p:pic>
      <p:pic>
        <p:nvPicPr>
          <p:cNvPr id="14" name="Picture 13"/>
          <p:cNvPicPr>
            <a:picLocks noChangeAspect="1"/>
          </p:cNvPicPr>
          <p:nvPr/>
        </p:nvPicPr>
        <p:blipFill>
          <a:blip r:embed="rId6"/>
          <a:stretch>
            <a:fillRect/>
          </a:stretch>
        </p:blipFill>
        <p:spPr>
          <a:xfrm>
            <a:off x="828064" y="5469274"/>
            <a:ext cx="595313" cy="749580"/>
          </a:xfrm>
          <a:prstGeom prst="rect">
            <a:avLst/>
          </a:prstGeom>
        </p:spPr>
      </p:pic>
    </p:spTree>
    <p:extLst>
      <p:ext uri="{BB962C8B-B14F-4D97-AF65-F5344CB8AC3E}">
        <p14:creationId xmlns:p14="http://schemas.microsoft.com/office/powerpoint/2010/main" val="3405588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0" y="21492"/>
            <a:ext cx="9144000" cy="1243800"/>
            <a:chOff x="0" y="0"/>
            <a:chExt cx="9144000" cy="12438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pic>
        <p:nvPicPr>
          <p:cNvPr id="10" name="Picture 9"/>
          <p:cNvPicPr>
            <a:picLocks noChangeAspect="1"/>
          </p:cNvPicPr>
          <p:nvPr/>
        </p:nvPicPr>
        <p:blipFill>
          <a:blip r:embed="rId5"/>
          <a:stretch>
            <a:fillRect/>
          </a:stretch>
        </p:blipFill>
        <p:spPr>
          <a:xfrm>
            <a:off x="828064" y="1638740"/>
            <a:ext cx="595313" cy="749580"/>
          </a:xfrm>
          <a:prstGeom prst="rect">
            <a:avLst/>
          </a:prstGeom>
        </p:spPr>
      </p:pic>
      <p:pic>
        <p:nvPicPr>
          <p:cNvPr id="13" name="Picture 12"/>
          <p:cNvPicPr>
            <a:picLocks noChangeAspect="1"/>
          </p:cNvPicPr>
          <p:nvPr/>
        </p:nvPicPr>
        <p:blipFill>
          <a:blip r:embed="rId5"/>
          <a:stretch>
            <a:fillRect/>
          </a:stretch>
        </p:blipFill>
        <p:spPr>
          <a:xfrm>
            <a:off x="828064" y="2804427"/>
            <a:ext cx="595313" cy="749580"/>
          </a:xfrm>
          <a:prstGeom prst="rect">
            <a:avLst/>
          </a:prstGeom>
        </p:spPr>
      </p:pic>
      <p:pic>
        <p:nvPicPr>
          <p:cNvPr id="14" name="Picture 13"/>
          <p:cNvPicPr>
            <a:picLocks noChangeAspect="1"/>
          </p:cNvPicPr>
          <p:nvPr/>
        </p:nvPicPr>
        <p:blipFill>
          <a:blip r:embed="rId5"/>
          <a:stretch>
            <a:fillRect/>
          </a:stretch>
        </p:blipFill>
        <p:spPr>
          <a:xfrm>
            <a:off x="828064" y="5469274"/>
            <a:ext cx="595313" cy="749580"/>
          </a:xfrm>
          <a:prstGeom prst="rect">
            <a:avLst/>
          </a:prstGeom>
        </p:spPr>
      </p:pic>
      <p:sp>
        <p:nvSpPr>
          <p:cNvPr id="6" name="Rectangle 5"/>
          <p:cNvSpPr/>
          <p:nvPr/>
        </p:nvSpPr>
        <p:spPr>
          <a:xfrm>
            <a:off x="3056200" y="320226"/>
            <a:ext cx="3031599" cy="646331"/>
          </a:xfrm>
          <a:prstGeom prst="rect">
            <a:avLst/>
          </a:prstGeom>
        </p:spPr>
        <p:txBody>
          <a:bodyPr wrap="none">
            <a:spAutoFit/>
          </a:bodyPr>
          <a:lstStyle/>
          <a:p>
            <a:r>
              <a:rPr lang="en-US" sz="3600" b="1" dirty="0"/>
              <a:t>Driver Safety</a:t>
            </a:r>
            <a:endParaRPr lang="en-US" sz="3600" dirty="0"/>
          </a:p>
        </p:txBody>
      </p:sp>
      <p:sp>
        <p:nvSpPr>
          <p:cNvPr id="11" name="Rectangle 10"/>
          <p:cNvSpPr/>
          <p:nvPr/>
        </p:nvSpPr>
        <p:spPr>
          <a:xfrm>
            <a:off x="1752600" y="1564026"/>
            <a:ext cx="6400800" cy="4801314"/>
          </a:xfrm>
          <a:prstGeom prst="rect">
            <a:avLst/>
          </a:prstGeom>
        </p:spPr>
        <p:txBody>
          <a:bodyPr wrap="square">
            <a:spAutoFit/>
          </a:bodyPr>
          <a:lstStyle/>
          <a:p>
            <a:r>
              <a:rPr lang="en-US" b="1" i="1" dirty="0"/>
              <a:t>Slow down and always follow posted work zone speed limits. </a:t>
            </a:r>
            <a:r>
              <a:rPr lang="en-US" dirty="0"/>
              <a:t>Speeding is one of the major causes of work zone crashes. Remember, traffic fines double in work zones</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a:p>
          <a:p>
            <a:r>
              <a:rPr lang="en-US" b="1" i="1" dirty="0"/>
              <a:t>Pay attention. </a:t>
            </a:r>
            <a:r>
              <a:rPr lang="en-US" dirty="0"/>
              <a:t>Workers and heavy equipment may only be a few feet from passing </a:t>
            </a:r>
            <a:r>
              <a:rPr lang="en-US" dirty="0" smtClean="0"/>
              <a:t>vehicles</a:t>
            </a:r>
            <a:r>
              <a:rPr lang="en-US" dirty="0"/>
              <a:t>.</a:t>
            </a: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a:p>
          <a:p>
            <a:r>
              <a:rPr lang="en-US" b="1" i="1" dirty="0"/>
              <a:t>Be patient. </a:t>
            </a:r>
            <a:r>
              <a:rPr lang="en-US" dirty="0"/>
              <a:t>Delays from highway construction can be frustrating, but it only takes a few extra minutes to slow down for a work zone</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a:p>
          <a:p>
            <a:r>
              <a:rPr lang="en-US" b="1" i="1" dirty="0"/>
              <a:t>Plan ahead. </a:t>
            </a:r>
            <a:r>
              <a:rPr lang="en-US" dirty="0"/>
              <a:t>Leave a few minutes early when traveling through a work zone in order to reach your destination on time.</a:t>
            </a:r>
          </a:p>
        </p:txBody>
      </p:sp>
      <p:pic>
        <p:nvPicPr>
          <p:cNvPr id="15" name="Picture 14"/>
          <p:cNvPicPr>
            <a:picLocks noChangeAspect="1"/>
          </p:cNvPicPr>
          <p:nvPr/>
        </p:nvPicPr>
        <p:blipFill>
          <a:blip r:embed="rId5"/>
          <a:stretch>
            <a:fillRect/>
          </a:stretch>
        </p:blipFill>
        <p:spPr>
          <a:xfrm>
            <a:off x="859326" y="4136850"/>
            <a:ext cx="595313" cy="749580"/>
          </a:xfrm>
          <a:prstGeom prst="rect">
            <a:avLst/>
          </a:prstGeom>
        </p:spPr>
      </p:pic>
    </p:spTree>
    <p:extLst>
      <p:ext uri="{BB962C8B-B14F-4D97-AF65-F5344CB8AC3E}">
        <p14:creationId xmlns:p14="http://schemas.microsoft.com/office/powerpoint/2010/main" val="3703035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0" y="-10366"/>
            <a:ext cx="9144000" cy="1243800"/>
            <a:chOff x="0" y="0"/>
            <a:chExt cx="9144000" cy="12438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pic>
        <p:nvPicPr>
          <p:cNvPr id="10" name="Picture 9"/>
          <p:cNvPicPr>
            <a:picLocks noChangeAspect="1"/>
          </p:cNvPicPr>
          <p:nvPr/>
        </p:nvPicPr>
        <p:blipFill>
          <a:blip r:embed="rId5"/>
          <a:stretch>
            <a:fillRect/>
          </a:stretch>
        </p:blipFill>
        <p:spPr>
          <a:xfrm>
            <a:off x="828064" y="1638740"/>
            <a:ext cx="595313" cy="749580"/>
          </a:xfrm>
          <a:prstGeom prst="rect">
            <a:avLst/>
          </a:prstGeom>
        </p:spPr>
      </p:pic>
      <p:sp>
        <p:nvSpPr>
          <p:cNvPr id="6" name="Rectangle 5"/>
          <p:cNvSpPr/>
          <p:nvPr/>
        </p:nvSpPr>
        <p:spPr>
          <a:xfrm>
            <a:off x="3056200" y="320226"/>
            <a:ext cx="3869649" cy="646331"/>
          </a:xfrm>
          <a:prstGeom prst="rect">
            <a:avLst/>
          </a:prstGeom>
        </p:spPr>
        <p:txBody>
          <a:bodyPr wrap="none">
            <a:spAutoFit/>
          </a:bodyPr>
          <a:lstStyle/>
          <a:p>
            <a:r>
              <a:rPr lang="en-US" sz="3600" b="1" dirty="0"/>
              <a:t>More Work to Do</a:t>
            </a:r>
            <a:endParaRPr lang="en-US" sz="3600" dirty="0"/>
          </a:p>
        </p:txBody>
      </p:sp>
      <p:sp>
        <p:nvSpPr>
          <p:cNvPr id="3" name="Rectangle 2"/>
          <p:cNvSpPr/>
          <p:nvPr/>
        </p:nvSpPr>
        <p:spPr>
          <a:xfrm>
            <a:off x="1676400" y="1666814"/>
            <a:ext cx="6096000" cy="1477328"/>
          </a:xfrm>
          <a:prstGeom prst="rect">
            <a:avLst/>
          </a:prstGeom>
        </p:spPr>
        <p:txBody>
          <a:bodyPr wrap="square">
            <a:spAutoFit/>
          </a:bodyPr>
          <a:lstStyle/>
          <a:p>
            <a:r>
              <a:rPr lang="en-US" dirty="0"/>
              <a:t>Work zone safety and awareness is critical, both for drivers and the men and women who work on our highways. TxDOT continues to work on increased safety measures and public outreach efforts to educate motorists about the dangers of work zones, but we need your help.</a:t>
            </a:r>
          </a:p>
        </p:txBody>
      </p:sp>
      <p:pic>
        <p:nvPicPr>
          <p:cNvPr id="1026" name="Picture 2" descr="http://www.localnewsaustin.com/wp-content/uploads/2014/11/Traffic-aust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681" y="3886200"/>
            <a:ext cx="400676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houstonpress.com/hairballs/Hurricane_Rita_Houston_eva092210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304" y="3886200"/>
            <a:ext cx="4025722" cy="26814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25720" y="3505200"/>
            <a:ext cx="1441420" cy="369332"/>
          </a:xfrm>
          <a:prstGeom prst="rect">
            <a:avLst/>
          </a:prstGeom>
          <a:noFill/>
        </p:spPr>
        <p:txBody>
          <a:bodyPr wrap="none" rtlCol="0">
            <a:spAutoFit/>
          </a:bodyPr>
          <a:lstStyle/>
          <a:p>
            <a:r>
              <a:rPr lang="en-US" dirty="0" smtClean="0"/>
              <a:t>Austin IH 35</a:t>
            </a:r>
            <a:endParaRPr lang="en-US" dirty="0"/>
          </a:p>
        </p:txBody>
      </p:sp>
      <p:sp>
        <p:nvSpPr>
          <p:cNvPr id="12" name="TextBox 11"/>
          <p:cNvSpPr txBox="1"/>
          <p:nvPr/>
        </p:nvSpPr>
        <p:spPr>
          <a:xfrm>
            <a:off x="5867400" y="3505200"/>
            <a:ext cx="1492716" cy="369332"/>
          </a:xfrm>
          <a:prstGeom prst="rect">
            <a:avLst/>
          </a:prstGeom>
          <a:noFill/>
        </p:spPr>
        <p:txBody>
          <a:bodyPr wrap="none" rtlCol="0">
            <a:spAutoFit/>
          </a:bodyPr>
          <a:lstStyle/>
          <a:p>
            <a:r>
              <a:rPr lang="en-US" dirty="0" smtClean="0"/>
              <a:t>Houston 290</a:t>
            </a:r>
            <a:endParaRPr lang="en-US" dirty="0"/>
          </a:p>
        </p:txBody>
      </p:sp>
    </p:spTree>
    <p:extLst>
      <p:ext uri="{BB962C8B-B14F-4D97-AF65-F5344CB8AC3E}">
        <p14:creationId xmlns:p14="http://schemas.microsoft.com/office/powerpoint/2010/main" val="84731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9659" y="0"/>
            <a:ext cx="9144000" cy="1243800"/>
            <a:chOff x="0" y="0"/>
            <a:chExt cx="9144000" cy="12438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sp>
        <p:nvSpPr>
          <p:cNvPr id="6" name="Rectangle 5"/>
          <p:cNvSpPr/>
          <p:nvPr/>
        </p:nvSpPr>
        <p:spPr>
          <a:xfrm>
            <a:off x="3056200" y="320226"/>
            <a:ext cx="2433358" cy="646331"/>
          </a:xfrm>
          <a:prstGeom prst="rect">
            <a:avLst/>
          </a:prstGeom>
        </p:spPr>
        <p:txBody>
          <a:bodyPr wrap="none">
            <a:spAutoFit/>
          </a:bodyPr>
          <a:lstStyle/>
          <a:p>
            <a:r>
              <a:rPr lang="en-US" altLang="en-US" sz="3600" dirty="0"/>
              <a:t>Work Zone</a:t>
            </a:r>
            <a:endParaRPr lang="en-US" sz="3600" dirty="0"/>
          </a:p>
        </p:txBody>
      </p:sp>
      <p:sp>
        <p:nvSpPr>
          <p:cNvPr id="8" name="Rectangle 7"/>
          <p:cNvSpPr/>
          <p:nvPr/>
        </p:nvSpPr>
        <p:spPr>
          <a:xfrm>
            <a:off x="2209800" y="1527536"/>
            <a:ext cx="4572000" cy="4585871"/>
          </a:xfrm>
          <a:prstGeom prst="rect">
            <a:avLst/>
          </a:prstGeom>
        </p:spPr>
        <p:txBody>
          <a:bodyPr>
            <a:spAutoFit/>
          </a:bodyPr>
          <a:lstStyle/>
          <a:p>
            <a:pPr marL="400050"/>
            <a:r>
              <a:rPr lang="en-US" sz="2400" dirty="0">
                <a:ea typeface="Calibri" panose="020F0502020204030204" pitchFamily="34" charset="0"/>
              </a:rPr>
              <a:t>A Work Zone is an area of r</a:t>
            </a:r>
            <a:r>
              <a:rPr lang="en-US" sz="2400" dirty="0" smtClean="0">
                <a:ea typeface="Calibri" panose="020F0502020204030204" pitchFamily="34" charset="0"/>
              </a:rPr>
              <a:t>oadway activities </a:t>
            </a:r>
            <a:r>
              <a:rPr lang="en-US" sz="2400" dirty="0">
                <a:ea typeface="Calibri" panose="020F0502020204030204" pitchFamily="34" charset="0"/>
              </a:rPr>
              <a:t>with…</a:t>
            </a:r>
          </a:p>
          <a:p>
            <a:pPr marL="400050"/>
            <a:endParaRPr lang="en-US" sz="800" dirty="0">
              <a:ea typeface="Calibri" panose="020F0502020204030204" pitchFamily="34" charset="0"/>
            </a:endParaRPr>
          </a:p>
          <a:p>
            <a:pPr marL="1257300" lvl="2" indent="-342900">
              <a:buFont typeface="Arial" panose="020B0604020202020204" pitchFamily="34" charset="0"/>
              <a:buChar char="•"/>
            </a:pPr>
            <a:r>
              <a:rPr lang="en-US" sz="2000" dirty="0">
                <a:ea typeface="Calibri" panose="020F0502020204030204" pitchFamily="34" charset="0"/>
              </a:rPr>
              <a:t>Construction</a:t>
            </a:r>
          </a:p>
          <a:p>
            <a:pPr marL="1257300" lvl="2" indent="-342900">
              <a:buFont typeface="Arial" panose="020B0604020202020204" pitchFamily="34" charset="0"/>
              <a:buChar char="•"/>
            </a:pPr>
            <a:r>
              <a:rPr lang="en-US" sz="2000" dirty="0">
                <a:ea typeface="Calibri" panose="020F0502020204030204" pitchFamily="34" charset="0"/>
              </a:rPr>
              <a:t>Maintenance </a:t>
            </a:r>
          </a:p>
          <a:p>
            <a:pPr marL="1257300" lvl="2" indent="-342900">
              <a:buFont typeface="Arial" panose="020B0604020202020204" pitchFamily="34" charset="0"/>
              <a:buChar char="•"/>
            </a:pPr>
            <a:r>
              <a:rPr lang="en-US" sz="2000" dirty="0">
                <a:ea typeface="Calibri" panose="020F0502020204030204" pitchFamily="34" charset="0"/>
              </a:rPr>
              <a:t>Utility </a:t>
            </a:r>
            <a:r>
              <a:rPr lang="en-US" sz="2000" dirty="0" smtClean="0">
                <a:ea typeface="Calibri" panose="020F0502020204030204" pitchFamily="34" charset="0"/>
              </a:rPr>
              <a:t>work</a:t>
            </a:r>
            <a:endParaRPr lang="en-US" sz="2000" dirty="0">
              <a:ea typeface="Calibri" panose="020F0502020204030204" pitchFamily="34" charset="0"/>
            </a:endParaRPr>
          </a:p>
          <a:p>
            <a:pPr lvl="2"/>
            <a:endParaRPr lang="en-US" sz="2000" dirty="0">
              <a:ea typeface="Calibri" panose="020F0502020204030204" pitchFamily="34" charset="0"/>
            </a:endParaRPr>
          </a:p>
          <a:p>
            <a:pPr marL="400050"/>
            <a:r>
              <a:rPr lang="en-US" sz="2400" dirty="0">
                <a:ea typeface="Calibri" panose="020F0502020204030204" pitchFamily="34" charset="0"/>
              </a:rPr>
              <a:t>A Work Zone is typically marked by…</a:t>
            </a:r>
          </a:p>
          <a:p>
            <a:pPr marL="400050">
              <a:buFont typeface="Arial" panose="020B0604020202020204" pitchFamily="34" charset="0"/>
              <a:buChar char="•"/>
            </a:pPr>
            <a:endParaRPr lang="en-US" sz="800" dirty="0">
              <a:ea typeface="Calibri" panose="020F0502020204030204" pitchFamily="34" charset="0"/>
            </a:endParaRPr>
          </a:p>
          <a:p>
            <a:pPr marL="1257300" lvl="2" indent="-342900">
              <a:buFont typeface="Arial" panose="020B0604020202020204" pitchFamily="34" charset="0"/>
              <a:buChar char="•"/>
            </a:pPr>
            <a:r>
              <a:rPr lang="en-US" sz="2000" dirty="0">
                <a:ea typeface="Calibri" panose="020F0502020204030204" pitchFamily="34" charset="0"/>
              </a:rPr>
              <a:t>Signs</a:t>
            </a:r>
          </a:p>
          <a:p>
            <a:pPr marL="1257300" lvl="2" indent="-342900">
              <a:buFont typeface="Arial" panose="020B0604020202020204" pitchFamily="34" charset="0"/>
              <a:buChar char="•"/>
            </a:pPr>
            <a:r>
              <a:rPr lang="en-US" sz="2000" dirty="0">
                <a:ea typeface="Calibri" panose="020F0502020204030204" pitchFamily="34" charset="0"/>
              </a:rPr>
              <a:t>Channelizing </a:t>
            </a:r>
            <a:r>
              <a:rPr lang="en-US" sz="2000" dirty="0" smtClean="0">
                <a:ea typeface="Calibri" panose="020F0502020204030204" pitchFamily="34" charset="0"/>
              </a:rPr>
              <a:t>devices </a:t>
            </a:r>
            <a:endParaRPr lang="en-US" sz="2000" dirty="0">
              <a:ea typeface="Calibri" panose="020F0502020204030204" pitchFamily="34" charset="0"/>
            </a:endParaRPr>
          </a:p>
          <a:p>
            <a:pPr marL="1257300" lvl="2" indent="-342900">
              <a:buFont typeface="Arial" panose="020B0604020202020204" pitchFamily="34" charset="0"/>
              <a:buChar char="•"/>
            </a:pPr>
            <a:r>
              <a:rPr lang="en-US" sz="2000" dirty="0">
                <a:ea typeface="Calibri" panose="020F0502020204030204" pitchFamily="34" charset="0"/>
              </a:rPr>
              <a:t>Barriers </a:t>
            </a:r>
          </a:p>
          <a:p>
            <a:pPr marL="1257300" lvl="2" indent="-342900">
              <a:buFont typeface="Arial" panose="020B0604020202020204" pitchFamily="34" charset="0"/>
              <a:buChar char="•"/>
            </a:pPr>
            <a:r>
              <a:rPr lang="en-US" sz="2000" dirty="0">
                <a:ea typeface="Calibri" panose="020F0502020204030204" pitchFamily="34" charset="0"/>
              </a:rPr>
              <a:t>Pavement </a:t>
            </a:r>
            <a:r>
              <a:rPr lang="en-US" sz="2000" dirty="0" smtClean="0">
                <a:ea typeface="Calibri" panose="020F0502020204030204" pitchFamily="34" charset="0"/>
              </a:rPr>
              <a:t>markings</a:t>
            </a:r>
            <a:endParaRPr lang="en-US" sz="2000" dirty="0">
              <a:ea typeface="Calibri" panose="020F0502020204030204" pitchFamily="34" charset="0"/>
            </a:endParaRPr>
          </a:p>
          <a:p>
            <a:pPr marL="1257300" lvl="2" indent="-342900">
              <a:buFont typeface="Arial" panose="020B0604020202020204" pitchFamily="34" charset="0"/>
              <a:buChar char="•"/>
            </a:pPr>
            <a:r>
              <a:rPr lang="en-US" sz="2000" dirty="0">
                <a:ea typeface="Calibri" panose="020F0502020204030204" pitchFamily="34" charset="0"/>
              </a:rPr>
              <a:t>Work </a:t>
            </a:r>
            <a:r>
              <a:rPr lang="en-US" sz="2000" dirty="0" smtClean="0">
                <a:ea typeface="Calibri" panose="020F0502020204030204" pitchFamily="34" charset="0"/>
              </a:rPr>
              <a:t>vehicles</a:t>
            </a:r>
            <a:endParaRPr lang="en-US" dirty="0"/>
          </a:p>
        </p:txBody>
      </p:sp>
      <p:pic>
        <p:nvPicPr>
          <p:cNvPr id="11" name="Picture 10"/>
          <p:cNvPicPr>
            <a:picLocks noChangeAspect="1"/>
          </p:cNvPicPr>
          <p:nvPr/>
        </p:nvPicPr>
        <p:blipFill>
          <a:blip r:embed="rId5"/>
          <a:stretch>
            <a:fillRect/>
          </a:stretch>
        </p:blipFill>
        <p:spPr>
          <a:xfrm>
            <a:off x="1645611" y="1527536"/>
            <a:ext cx="595313" cy="749580"/>
          </a:xfrm>
          <a:prstGeom prst="rect">
            <a:avLst/>
          </a:prstGeom>
        </p:spPr>
      </p:pic>
      <p:pic>
        <p:nvPicPr>
          <p:cNvPr id="12" name="Picture 11"/>
          <p:cNvPicPr>
            <a:picLocks noChangeAspect="1"/>
          </p:cNvPicPr>
          <p:nvPr/>
        </p:nvPicPr>
        <p:blipFill>
          <a:blip r:embed="rId5"/>
          <a:stretch>
            <a:fillRect/>
          </a:stretch>
        </p:blipFill>
        <p:spPr>
          <a:xfrm>
            <a:off x="1585510" y="3445681"/>
            <a:ext cx="595313" cy="749580"/>
          </a:xfrm>
          <a:prstGeom prst="rect">
            <a:avLst/>
          </a:prstGeom>
        </p:spPr>
      </p:pic>
    </p:spTree>
    <p:extLst>
      <p:ext uri="{BB962C8B-B14F-4D97-AF65-F5344CB8AC3E}">
        <p14:creationId xmlns:p14="http://schemas.microsoft.com/office/powerpoint/2010/main" val="3814000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17172" y="21491"/>
            <a:ext cx="9144000" cy="1243800"/>
            <a:chOff x="0" y="0"/>
            <a:chExt cx="9144000" cy="12438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sp>
        <p:nvSpPr>
          <p:cNvPr id="6" name="Rectangle 5"/>
          <p:cNvSpPr/>
          <p:nvPr/>
        </p:nvSpPr>
        <p:spPr>
          <a:xfrm>
            <a:off x="3056200" y="320226"/>
            <a:ext cx="2433358" cy="646331"/>
          </a:xfrm>
          <a:prstGeom prst="rect">
            <a:avLst/>
          </a:prstGeom>
        </p:spPr>
        <p:txBody>
          <a:bodyPr wrap="none">
            <a:spAutoFit/>
          </a:bodyPr>
          <a:lstStyle/>
          <a:p>
            <a:r>
              <a:rPr lang="en-US" altLang="en-US" sz="3600" dirty="0"/>
              <a:t>Work Zone</a:t>
            </a:r>
            <a:endParaRPr lang="en-US" sz="3600" dirty="0"/>
          </a:p>
        </p:txBody>
      </p:sp>
      <p:pic>
        <p:nvPicPr>
          <p:cNvPr id="9" name="Picture 8"/>
          <p:cNvPicPr>
            <a:picLocks noChangeAspect="1"/>
          </p:cNvPicPr>
          <p:nvPr/>
        </p:nvPicPr>
        <p:blipFill rotWithShape="1">
          <a:blip r:embed="rId5"/>
          <a:srcRect t="-1" b="-57"/>
          <a:stretch/>
        </p:blipFill>
        <p:spPr>
          <a:xfrm>
            <a:off x="457200" y="1564026"/>
            <a:ext cx="3702327" cy="4995409"/>
          </a:xfrm>
          <a:prstGeom prst="rect">
            <a:avLst/>
          </a:prstGeom>
        </p:spPr>
      </p:pic>
      <p:sp>
        <p:nvSpPr>
          <p:cNvPr id="10" name="Rectangle 3"/>
          <p:cNvSpPr txBox="1">
            <a:spLocks noChangeArrowheads="1"/>
          </p:cNvSpPr>
          <p:nvPr/>
        </p:nvSpPr>
        <p:spPr bwMode="auto">
          <a:xfrm>
            <a:off x="4343400" y="1371600"/>
            <a:ext cx="4632862" cy="4758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buFont typeface="Arial" panose="020B0604020202020204" pitchFamily="34" charset="0"/>
              <a:buChar char="•"/>
            </a:pPr>
            <a:r>
              <a:rPr lang="en-US" sz="1800" b="1" i="1" dirty="0">
                <a:solidFill>
                  <a:schemeClr val="tx1"/>
                </a:solidFill>
              </a:rPr>
              <a:t>Advance Warning </a:t>
            </a:r>
            <a:r>
              <a:rPr lang="en-US" sz="1800" dirty="0">
                <a:solidFill>
                  <a:schemeClr val="tx1"/>
                </a:solidFill>
              </a:rPr>
              <a:t>– tells traffic what to expect ahead Shoulder Taper</a:t>
            </a:r>
          </a:p>
          <a:p>
            <a:pPr marL="342900" lvl="0" indent="-342900" algn="l">
              <a:buFont typeface="Arial" panose="020B0604020202020204" pitchFamily="34" charset="0"/>
              <a:buChar char="•"/>
            </a:pPr>
            <a:r>
              <a:rPr lang="en-US" sz="1800" b="1" i="1" dirty="0">
                <a:solidFill>
                  <a:schemeClr val="tx1"/>
                </a:solidFill>
              </a:rPr>
              <a:t>Transition Area </a:t>
            </a:r>
            <a:r>
              <a:rPr lang="en-US" sz="1800" dirty="0">
                <a:solidFill>
                  <a:schemeClr val="tx1"/>
                </a:solidFill>
              </a:rPr>
              <a:t>– moves traffic out of its normal path</a:t>
            </a:r>
          </a:p>
          <a:p>
            <a:pPr marL="342900" lvl="0" indent="-342900" algn="l">
              <a:buFont typeface="Arial" panose="020B0604020202020204" pitchFamily="34" charset="0"/>
              <a:buChar char="•"/>
            </a:pPr>
            <a:r>
              <a:rPr lang="en-US" sz="1800" b="1" i="1" dirty="0">
                <a:solidFill>
                  <a:schemeClr val="tx1"/>
                </a:solidFill>
              </a:rPr>
              <a:t>Activity Area </a:t>
            </a:r>
            <a:r>
              <a:rPr lang="en-US" sz="1800" dirty="0">
                <a:solidFill>
                  <a:schemeClr val="tx1"/>
                </a:solidFill>
              </a:rPr>
              <a:t>– this is where the work takes place</a:t>
            </a:r>
          </a:p>
          <a:p>
            <a:pPr marL="342900" lvl="0" indent="-342900" algn="l">
              <a:buFont typeface="Arial" panose="020B0604020202020204" pitchFamily="34" charset="0"/>
              <a:buChar char="•"/>
            </a:pPr>
            <a:r>
              <a:rPr lang="en-US" sz="1800" b="1" i="1" dirty="0">
                <a:solidFill>
                  <a:schemeClr val="tx1"/>
                </a:solidFill>
              </a:rPr>
              <a:t>Buffer Space </a:t>
            </a:r>
            <a:r>
              <a:rPr lang="en-US" sz="1800" dirty="0">
                <a:solidFill>
                  <a:schemeClr val="tx1"/>
                </a:solidFill>
              </a:rPr>
              <a:t>– provides protection for traffic and worker</a:t>
            </a:r>
          </a:p>
          <a:p>
            <a:pPr marL="342900" lvl="0" indent="-342900" algn="l">
              <a:buFont typeface="Arial" panose="020B0604020202020204" pitchFamily="34" charset="0"/>
              <a:buChar char="•"/>
            </a:pPr>
            <a:r>
              <a:rPr lang="en-US" sz="1800" b="1" i="1" dirty="0">
                <a:solidFill>
                  <a:schemeClr val="tx1"/>
                </a:solidFill>
              </a:rPr>
              <a:t>Work Space </a:t>
            </a:r>
            <a:r>
              <a:rPr lang="en-US" sz="1800" dirty="0">
                <a:solidFill>
                  <a:schemeClr val="tx1"/>
                </a:solidFill>
              </a:rPr>
              <a:t>– this is for workers, equipment, and material</a:t>
            </a:r>
          </a:p>
          <a:p>
            <a:pPr marL="342900" lvl="0" indent="-342900" algn="l">
              <a:buFont typeface="Arial" panose="020B0604020202020204" pitchFamily="34" charset="0"/>
              <a:buChar char="•"/>
            </a:pPr>
            <a:r>
              <a:rPr lang="en-US" sz="1800" b="1" i="1" dirty="0">
                <a:solidFill>
                  <a:schemeClr val="tx1"/>
                </a:solidFill>
              </a:rPr>
              <a:t>Traffic Space </a:t>
            </a:r>
            <a:r>
              <a:rPr lang="en-US" sz="1800" dirty="0">
                <a:solidFill>
                  <a:schemeClr val="tx1"/>
                </a:solidFill>
              </a:rPr>
              <a:t>– allows traffic to pass by the active area</a:t>
            </a:r>
          </a:p>
          <a:p>
            <a:pPr marL="342900" lvl="0" indent="-342900" algn="l">
              <a:buFont typeface="Arial" panose="020B0604020202020204" pitchFamily="34" charset="0"/>
              <a:buChar char="•"/>
            </a:pPr>
            <a:r>
              <a:rPr lang="en-US" sz="1800" b="1" i="1" dirty="0">
                <a:solidFill>
                  <a:schemeClr val="tx1"/>
                </a:solidFill>
              </a:rPr>
              <a:t>Termination Area </a:t>
            </a:r>
            <a:r>
              <a:rPr lang="en-US" sz="1800" dirty="0">
                <a:solidFill>
                  <a:schemeClr val="tx1"/>
                </a:solidFill>
              </a:rPr>
              <a:t>– allows traffic to resume normal operations</a:t>
            </a:r>
          </a:p>
          <a:p>
            <a:pPr marL="342900" lvl="0" indent="-342900" algn="l">
              <a:buFont typeface="Arial" panose="020B0604020202020204" pitchFamily="34" charset="0"/>
              <a:buChar char="•"/>
            </a:pPr>
            <a:r>
              <a:rPr lang="en-US" sz="1800" b="1" i="1" dirty="0">
                <a:solidFill>
                  <a:schemeClr val="tx1"/>
                </a:solidFill>
              </a:rPr>
              <a:t>Buffer Space </a:t>
            </a:r>
            <a:r>
              <a:rPr lang="en-US" sz="1800" dirty="0">
                <a:solidFill>
                  <a:schemeClr val="tx1"/>
                </a:solidFill>
              </a:rPr>
              <a:t>– provides protection for traffic and workers</a:t>
            </a:r>
          </a:p>
          <a:p>
            <a:pPr marL="342900" lvl="0" indent="-342900" algn="l">
              <a:buFont typeface="Arial" panose="020B0604020202020204" pitchFamily="34" charset="0"/>
              <a:buChar char="•"/>
            </a:pPr>
            <a:r>
              <a:rPr lang="en-US" sz="1800" b="1" i="1" dirty="0">
                <a:solidFill>
                  <a:schemeClr val="tx1"/>
                </a:solidFill>
              </a:rPr>
              <a:t>Downstream Taper </a:t>
            </a:r>
            <a:r>
              <a:rPr lang="en-US" sz="1800" dirty="0">
                <a:solidFill>
                  <a:schemeClr val="tx1"/>
                </a:solidFill>
              </a:rPr>
              <a:t>– where traffic resumes normal operations</a:t>
            </a:r>
          </a:p>
          <a:p>
            <a:pPr>
              <a:lnSpc>
                <a:spcPct val="80000"/>
              </a:lnSpc>
            </a:pPr>
            <a:endParaRPr lang="en-US" altLang="ko-KR" sz="2000" dirty="0">
              <a:solidFill>
                <a:schemeClr val="tx1"/>
              </a:solidFill>
              <a:latin typeface="18"/>
              <a:ea typeface="굴림" panose="020B0600000101010101" pitchFamily="34" charset="-127"/>
            </a:endParaRPr>
          </a:p>
        </p:txBody>
      </p:sp>
    </p:spTree>
    <p:extLst>
      <p:ext uri="{BB962C8B-B14F-4D97-AF65-F5344CB8AC3E}">
        <p14:creationId xmlns:p14="http://schemas.microsoft.com/office/powerpoint/2010/main" val="3181303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17172" y="21491"/>
            <a:ext cx="9144000" cy="1243800"/>
            <a:chOff x="0" y="0"/>
            <a:chExt cx="9144000" cy="12438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sp>
        <p:nvSpPr>
          <p:cNvPr id="6" name="Rectangle 5"/>
          <p:cNvSpPr/>
          <p:nvPr/>
        </p:nvSpPr>
        <p:spPr>
          <a:xfrm>
            <a:off x="2971800" y="55248"/>
            <a:ext cx="5935400" cy="1200329"/>
          </a:xfrm>
          <a:prstGeom prst="rect">
            <a:avLst/>
          </a:prstGeom>
        </p:spPr>
        <p:txBody>
          <a:bodyPr wrap="square">
            <a:spAutoFit/>
          </a:bodyPr>
          <a:lstStyle/>
          <a:p>
            <a:r>
              <a:rPr lang="en-US" altLang="en-US" sz="3600" dirty="0"/>
              <a:t>Purpose of Temporary Traffic Control Devices</a:t>
            </a:r>
            <a:endParaRPr lang="en-US" sz="3600" dirty="0"/>
          </a:p>
        </p:txBody>
      </p:sp>
      <p:sp>
        <p:nvSpPr>
          <p:cNvPr id="15" name="Rectangle 14"/>
          <p:cNvSpPr/>
          <p:nvPr/>
        </p:nvSpPr>
        <p:spPr>
          <a:xfrm>
            <a:off x="1066800" y="1600200"/>
            <a:ext cx="7391400" cy="4955203"/>
          </a:xfrm>
          <a:prstGeom prst="rect">
            <a:avLst/>
          </a:prstGeom>
        </p:spPr>
        <p:txBody>
          <a:bodyPr wrap="square">
            <a:spAutoFit/>
          </a:bodyPr>
          <a:lstStyle/>
          <a:p>
            <a:pPr marL="285750" indent="-285750">
              <a:buFont typeface="Arial" panose="020B0604020202020204" pitchFamily="34" charset="0"/>
              <a:buChar char="•"/>
            </a:pPr>
            <a:r>
              <a:rPr lang="en-US" sz="2400" dirty="0"/>
              <a:t>Provides a Positive Barrier for Construction </a:t>
            </a:r>
            <a:r>
              <a:rPr lang="en-US" sz="2400" dirty="0" smtClean="0"/>
              <a:t>Works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Influences Drivers Perception of </a:t>
            </a:r>
            <a:r>
              <a:rPr lang="en-US" sz="2400" dirty="0" smtClean="0"/>
              <a:t>Risk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Promotes Highway Safety </a:t>
            </a:r>
            <a:endParaRPr lang="en-US" sz="24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Provides Information on Potential </a:t>
            </a:r>
            <a:r>
              <a:rPr lang="en-US" sz="2400" dirty="0" smtClean="0"/>
              <a:t>Hazards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Minimizes Aggressive Behavior of </a:t>
            </a:r>
            <a:r>
              <a:rPr lang="en-US" sz="2400" dirty="0" smtClean="0"/>
              <a:t>Drivers</a:t>
            </a:r>
          </a:p>
          <a:p>
            <a:endParaRPr lang="en-US" sz="1600" dirty="0"/>
          </a:p>
          <a:p>
            <a:pPr marL="285750" indent="-285750">
              <a:buFont typeface="Arial" panose="020B0604020202020204" pitchFamily="34" charset="0"/>
              <a:buChar char="•"/>
            </a:pPr>
            <a:r>
              <a:rPr lang="en-US" sz="2400" dirty="0"/>
              <a:t>Assists in Orderly Movement  </a:t>
            </a:r>
            <a:endParaRPr lang="en-US" sz="2400" dirty="0" smtClean="0"/>
          </a:p>
          <a:p>
            <a:endParaRPr lang="en-US" sz="1600" dirty="0"/>
          </a:p>
          <a:p>
            <a:pPr marL="285750" indent="-285750">
              <a:buFont typeface="Arial" panose="020B0604020202020204" pitchFamily="34" charset="0"/>
              <a:buChar char="•"/>
            </a:pPr>
            <a:r>
              <a:rPr lang="en-US" sz="2400" dirty="0"/>
              <a:t>Notify Road Users of </a:t>
            </a:r>
            <a:r>
              <a:rPr lang="en-US" sz="2400" dirty="0" smtClean="0"/>
              <a:t>Regulations</a:t>
            </a:r>
          </a:p>
          <a:p>
            <a:endParaRPr lang="en-US" sz="1600" dirty="0"/>
          </a:p>
          <a:p>
            <a:pPr marL="285750" indent="-285750">
              <a:buFont typeface="Arial" panose="020B0604020202020204" pitchFamily="34" charset="0"/>
              <a:buChar char="•"/>
            </a:pPr>
            <a:r>
              <a:rPr lang="en-US" sz="2400" dirty="0"/>
              <a:t>Minimize the Occurrences of Crashes</a:t>
            </a:r>
          </a:p>
        </p:txBody>
      </p:sp>
    </p:spTree>
    <p:extLst>
      <p:ext uri="{BB962C8B-B14F-4D97-AF65-F5344CB8AC3E}">
        <p14:creationId xmlns:p14="http://schemas.microsoft.com/office/powerpoint/2010/main" val="330125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0" y="-10366"/>
            <a:ext cx="9144000" cy="1243800"/>
            <a:chOff x="0" y="0"/>
            <a:chExt cx="9144000" cy="12438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pic>
        <p:nvPicPr>
          <p:cNvPr id="10" name="Picture 9"/>
          <p:cNvPicPr>
            <a:picLocks noChangeAspect="1"/>
          </p:cNvPicPr>
          <p:nvPr/>
        </p:nvPicPr>
        <p:blipFill>
          <a:blip r:embed="rId5"/>
          <a:stretch>
            <a:fillRect/>
          </a:stretch>
        </p:blipFill>
        <p:spPr>
          <a:xfrm>
            <a:off x="833768" y="1715260"/>
            <a:ext cx="595313" cy="749580"/>
          </a:xfrm>
          <a:prstGeom prst="rect">
            <a:avLst/>
          </a:prstGeom>
        </p:spPr>
      </p:pic>
      <p:sp>
        <p:nvSpPr>
          <p:cNvPr id="6" name="Rectangle 5"/>
          <p:cNvSpPr/>
          <p:nvPr/>
        </p:nvSpPr>
        <p:spPr>
          <a:xfrm>
            <a:off x="2438400" y="381534"/>
            <a:ext cx="6426311" cy="646331"/>
          </a:xfrm>
          <a:prstGeom prst="rect">
            <a:avLst/>
          </a:prstGeom>
        </p:spPr>
        <p:txBody>
          <a:bodyPr wrap="none">
            <a:spAutoFit/>
          </a:bodyPr>
          <a:lstStyle/>
          <a:p>
            <a:r>
              <a:rPr lang="en-US" sz="3600" b="1" dirty="0"/>
              <a:t>Work Zone Awareness Week</a:t>
            </a:r>
            <a:endParaRPr lang="en-US" sz="3600" dirty="0"/>
          </a:p>
        </p:txBody>
      </p:sp>
      <p:sp>
        <p:nvSpPr>
          <p:cNvPr id="4" name="Rectangle 3"/>
          <p:cNvSpPr/>
          <p:nvPr/>
        </p:nvSpPr>
        <p:spPr>
          <a:xfrm>
            <a:off x="1676400" y="1625334"/>
            <a:ext cx="6858000" cy="4247317"/>
          </a:xfrm>
          <a:prstGeom prst="rect">
            <a:avLst/>
          </a:prstGeom>
        </p:spPr>
        <p:txBody>
          <a:bodyPr wrap="square">
            <a:spAutoFit/>
          </a:bodyPr>
          <a:lstStyle/>
          <a:p>
            <a:r>
              <a:rPr lang="en-US" dirty="0" smtClean="0"/>
              <a:t>Each year TxDOT </a:t>
            </a:r>
            <a:r>
              <a:rPr lang="en-US" dirty="0"/>
              <a:t>collaborates with the Federal Highway Administration and other transportation partners to observe National Work Zone Awareness Week</a:t>
            </a:r>
            <a:r>
              <a:rPr lang="en-US" dirty="0" smtClean="0"/>
              <a:t>.</a:t>
            </a:r>
            <a:endParaRPr lang="en-US" dirty="0"/>
          </a:p>
          <a:p>
            <a:endParaRPr lang="en-US" dirty="0" smtClean="0"/>
          </a:p>
          <a:p>
            <a:endParaRPr lang="en-US" dirty="0" smtClean="0"/>
          </a:p>
          <a:p>
            <a:endParaRPr lang="en-US" dirty="0"/>
          </a:p>
          <a:p>
            <a:endParaRPr lang="en-US" dirty="0" smtClean="0"/>
          </a:p>
          <a:p>
            <a:r>
              <a:rPr lang="en-US" smtClean="0"/>
              <a:t>Be responsible </a:t>
            </a:r>
            <a:r>
              <a:rPr lang="en-US" dirty="0" smtClean="0"/>
              <a:t>when you enter a work </a:t>
            </a:r>
            <a:r>
              <a:rPr lang="en-US" dirty="0"/>
              <a:t>zone </a:t>
            </a:r>
            <a:r>
              <a:rPr lang="en-US" dirty="0" smtClean="0"/>
              <a:t>safety. </a:t>
            </a:r>
          </a:p>
          <a:p>
            <a:endParaRPr lang="en-US" dirty="0" smtClean="0"/>
          </a:p>
          <a:p>
            <a:endParaRPr lang="en-US" dirty="0"/>
          </a:p>
          <a:p>
            <a:endParaRPr lang="en-US" dirty="0" smtClean="0"/>
          </a:p>
          <a:p>
            <a:endParaRPr lang="en-US" dirty="0"/>
          </a:p>
          <a:p>
            <a:r>
              <a:rPr lang="en-US" dirty="0" smtClean="0"/>
              <a:t>Remember - </a:t>
            </a:r>
            <a:r>
              <a:rPr lang="en-US" b="1" i="1" dirty="0">
                <a:solidFill>
                  <a:prstClr val="black"/>
                </a:solidFill>
              </a:rPr>
              <a:t>Slow </a:t>
            </a:r>
            <a:r>
              <a:rPr lang="en-US" b="1" i="1" dirty="0" smtClean="0">
                <a:solidFill>
                  <a:prstClr val="black"/>
                </a:solidFill>
              </a:rPr>
              <a:t>down, </a:t>
            </a:r>
            <a:r>
              <a:rPr lang="en-US" b="1" i="1" dirty="0">
                <a:solidFill>
                  <a:prstClr val="black"/>
                </a:solidFill>
              </a:rPr>
              <a:t>Pay </a:t>
            </a:r>
            <a:r>
              <a:rPr lang="en-US" b="1" i="1" dirty="0" smtClean="0">
                <a:solidFill>
                  <a:prstClr val="black"/>
                </a:solidFill>
              </a:rPr>
              <a:t>attention,</a:t>
            </a:r>
            <a:r>
              <a:rPr lang="en-US" b="1" i="1" dirty="0">
                <a:solidFill>
                  <a:prstClr val="black"/>
                </a:solidFill>
              </a:rPr>
              <a:t> Be patient</a:t>
            </a:r>
          </a:p>
          <a:p>
            <a:r>
              <a:rPr lang="en-US" b="1" i="1" dirty="0">
                <a:solidFill>
                  <a:prstClr val="black"/>
                </a:solidFill>
              </a:rPr>
              <a:t>Plan ahead, </a:t>
            </a:r>
            <a:r>
              <a:rPr lang="en-US" b="1" i="1" dirty="0" smtClean="0">
                <a:solidFill>
                  <a:prstClr val="black"/>
                </a:solidFill>
              </a:rPr>
              <a:t>Don’t Text or Talk when driving though a Work Zone</a:t>
            </a:r>
            <a:r>
              <a:rPr lang="en-US" dirty="0" smtClean="0"/>
              <a:t>…Be </a:t>
            </a:r>
            <a:r>
              <a:rPr lang="en-US" dirty="0"/>
              <a:t>safe. </a:t>
            </a:r>
            <a:r>
              <a:rPr lang="en-US" dirty="0" smtClean="0"/>
              <a:t>Drive </a:t>
            </a:r>
            <a:r>
              <a:rPr lang="en-US" dirty="0"/>
              <a:t>smart</a:t>
            </a:r>
            <a:r>
              <a:rPr lang="en-US" dirty="0" smtClean="0"/>
              <a:t>. Your life depends on it. </a:t>
            </a:r>
            <a:endParaRPr lang="en-US" dirty="0"/>
          </a:p>
        </p:txBody>
      </p:sp>
      <p:pic>
        <p:nvPicPr>
          <p:cNvPr id="11" name="Picture 10"/>
          <p:cNvPicPr>
            <a:picLocks noChangeAspect="1"/>
          </p:cNvPicPr>
          <p:nvPr/>
        </p:nvPicPr>
        <p:blipFill>
          <a:blip r:embed="rId5"/>
          <a:stretch>
            <a:fillRect/>
          </a:stretch>
        </p:blipFill>
        <p:spPr>
          <a:xfrm>
            <a:off x="833768" y="3352800"/>
            <a:ext cx="595313" cy="749580"/>
          </a:xfrm>
          <a:prstGeom prst="rect">
            <a:avLst/>
          </a:prstGeom>
        </p:spPr>
      </p:pic>
      <p:pic>
        <p:nvPicPr>
          <p:cNvPr id="12" name="Picture 11"/>
          <p:cNvPicPr>
            <a:picLocks noChangeAspect="1"/>
          </p:cNvPicPr>
          <p:nvPr/>
        </p:nvPicPr>
        <p:blipFill>
          <a:blip r:embed="rId5"/>
          <a:stretch>
            <a:fillRect/>
          </a:stretch>
        </p:blipFill>
        <p:spPr>
          <a:xfrm>
            <a:off x="838061" y="4990340"/>
            <a:ext cx="595313" cy="749580"/>
          </a:xfrm>
          <a:prstGeom prst="rect">
            <a:avLst/>
          </a:prstGeom>
        </p:spPr>
      </p:pic>
    </p:spTree>
    <p:extLst>
      <p:ext uri="{BB962C8B-B14F-4D97-AF65-F5344CB8AC3E}">
        <p14:creationId xmlns:p14="http://schemas.microsoft.com/office/powerpoint/2010/main" val="4159782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0" y="-10366"/>
            <a:ext cx="9144000" cy="1243800"/>
            <a:chOff x="0" y="0"/>
            <a:chExt cx="9144000" cy="12438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43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0"/>
              <a:ext cx="2286000" cy="1144706"/>
            </a:xfrm>
            <a:prstGeom prst="rect">
              <a:avLst/>
            </a:prstGeom>
          </p:spPr>
        </p:pic>
      </p:grpSp>
      <p:sp>
        <p:nvSpPr>
          <p:cNvPr id="6" name="Rectangle 5"/>
          <p:cNvSpPr/>
          <p:nvPr/>
        </p:nvSpPr>
        <p:spPr>
          <a:xfrm>
            <a:off x="2438400" y="381534"/>
            <a:ext cx="6426311" cy="646331"/>
          </a:xfrm>
          <a:prstGeom prst="rect">
            <a:avLst/>
          </a:prstGeom>
        </p:spPr>
        <p:txBody>
          <a:bodyPr wrap="none">
            <a:spAutoFit/>
          </a:bodyPr>
          <a:lstStyle/>
          <a:p>
            <a:r>
              <a:rPr lang="en-US" sz="3600" b="1" dirty="0"/>
              <a:t>Work Zone Awareness Week</a:t>
            </a:r>
            <a:endParaRPr lang="en-US" sz="3600" dirty="0"/>
          </a:p>
        </p:txBody>
      </p:sp>
      <p:pic>
        <p:nvPicPr>
          <p:cNvPr id="8" name="Picture 7"/>
          <p:cNvPicPr>
            <a:picLocks noChangeAspect="1"/>
          </p:cNvPicPr>
          <p:nvPr/>
        </p:nvPicPr>
        <p:blipFill>
          <a:blip r:embed="rId5"/>
          <a:stretch>
            <a:fillRect/>
          </a:stretch>
        </p:blipFill>
        <p:spPr>
          <a:xfrm>
            <a:off x="533400" y="1419765"/>
            <a:ext cx="4038600" cy="5266489"/>
          </a:xfrm>
          <a:prstGeom prst="rect">
            <a:avLst/>
          </a:prstGeom>
        </p:spPr>
      </p:pic>
      <p:sp>
        <p:nvSpPr>
          <p:cNvPr id="3" name="TextBox 2"/>
          <p:cNvSpPr txBox="1"/>
          <p:nvPr/>
        </p:nvSpPr>
        <p:spPr>
          <a:xfrm>
            <a:off x="5105400" y="1828800"/>
            <a:ext cx="3505200" cy="4647426"/>
          </a:xfrm>
          <a:prstGeom prst="rect">
            <a:avLst/>
          </a:prstGeom>
          <a:noFill/>
        </p:spPr>
        <p:txBody>
          <a:bodyPr wrap="square" rtlCol="0">
            <a:spAutoFit/>
          </a:bodyPr>
          <a:lstStyle/>
          <a:p>
            <a:pPr algn="ctr"/>
            <a:r>
              <a:rPr lang="en-US" sz="2400" dirty="0" smtClean="0"/>
              <a:t>Thank you for your attention here and on the road</a:t>
            </a:r>
            <a:endParaRPr lang="en-US" sz="2400" dirty="0"/>
          </a:p>
          <a:p>
            <a:pPr algn="ctr"/>
            <a:endParaRPr lang="en-US" sz="2400" dirty="0" smtClean="0"/>
          </a:p>
          <a:p>
            <a:pPr algn="ctr"/>
            <a:r>
              <a:rPr lang="en-US" sz="2400" dirty="0" smtClean="0"/>
              <a:t>Please take handouts and pass the message on</a:t>
            </a:r>
            <a:endParaRPr lang="en-US" sz="2400" dirty="0"/>
          </a:p>
          <a:p>
            <a:pPr algn="ctr"/>
            <a:endParaRPr lang="en-US" sz="2400" dirty="0" smtClean="0"/>
          </a:p>
          <a:p>
            <a:pPr algn="ctr"/>
            <a:r>
              <a:rPr lang="en-US" sz="2000" dirty="0" smtClean="0"/>
              <a:t>For more info contract:</a:t>
            </a:r>
          </a:p>
          <a:p>
            <a:pPr algn="ctr"/>
            <a:r>
              <a:rPr lang="en-US" sz="2000" dirty="0" smtClean="0"/>
              <a:t>David Dennis, CSHO, SSH</a:t>
            </a:r>
          </a:p>
          <a:p>
            <a:pPr algn="ctr"/>
            <a:r>
              <a:rPr lang="en-US" sz="2000" dirty="0" smtClean="0"/>
              <a:t>Director of Safety, OHL USA</a:t>
            </a:r>
          </a:p>
          <a:p>
            <a:pPr algn="ctr"/>
            <a:r>
              <a:rPr lang="en-US" sz="2000" dirty="0" smtClean="0"/>
              <a:t>ddennis@ohlusa.com</a:t>
            </a:r>
          </a:p>
          <a:p>
            <a:endParaRPr lang="en-US" sz="2400" dirty="0"/>
          </a:p>
        </p:txBody>
      </p:sp>
    </p:spTree>
    <p:extLst>
      <p:ext uri="{BB962C8B-B14F-4D97-AF65-F5344CB8AC3E}">
        <p14:creationId xmlns:p14="http://schemas.microsoft.com/office/powerpoint/2010/main" val="3505981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HL USA">
      <a:dk1>
        <a:sysClr val="windowText" lastClr="000000"/>
      </a:dk1>
      <a:lt1>
        <a:srgbClr val="FFFFFF"/>
      </a:lt1>
      <a:dk2>
        <a:srgbClr val="FE9E32"/>
      </a:dk2>
      <a:lt2>
        <a:srgbClr val="FDCF8F"/>
      </a:lt2>
      <a:accent1>
        <a:srgbClr val="0C2074"/>
      </a:accent1>
      <a:accent2>
        <a:srgbClr val="E35000"/>
      </a:accent2>
      <a:accent3>
        <a:srgbClr val="FE9E32"/>
      </a:accent3>
      <a:accent4>
        <a:srgbClr val="FFFF00"/>
      </a:accent4>
      <a:accent5>
        <a:srgbClr val="7476AB"/>
      </a:accent5>
      <a:accent6>
        <a:srgbClr val="FFF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24371</TotalTime>
  <Words>549</Words>
  <Application>Microsoft Office PowerPoint</Application>
  <PresentationFormat>On-screen Show (4:3)</PresentationFormat>
  <Paragraphs>91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굴림</vt:lpstr>
      <vt:lpstr>18</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bhasbrook@ohlusa.com</dc:creator>
  <cp:lastModifiedBy>Laureen Chernow</cp:lastModifiedBy>
  <cp:revision>205</cp:revision>
  <cp:lastPrinted>2013-10-23T12:39:19Z</cp:lastPrinted>
  <dcterms:created xsi:type="dcterms:W3CDTF">2011-06-30T19:36:22Z</dcterms:created>
  <dcterms:modified xsi:type="dcterms:W3CDTF">2015-04-07T15:57:33Z</dcterms:modified>
</cp:coreProperties>
</file>